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78" r:id="rId2"/>
    <p:sldId id="359" r:id="rId3"/>
    <p:sldId id="263" r:id="rId4"/>
    <p:sldId id="412" r:id="rId5"/>
    <p:sldId id="413" r:id="rId6"/>
    <p:sldId id="415" r:id="rId7"/>
    <p:sldId id="417" r:id="rId8"/>
    <p:sldId id="418" r:id="rId9"/>
    <p:sldId id="383" r:id="rId10"/>
    <p:sldId id="411" r:id="rId11"/>
    <p:sldId id="381" r:id="rId12"/>
    <p:sldId id="389" r:id="rId13"/>
    <p:sldId id="388" r:id="rId14"/>
    <p:sldId id="407" r:id="rId15"/>
    <p:sldId id="386" r:id="rId16"/>
    <p:sldId id="419" r:id="rId17"/>
    <p:sldId id="422" r:id="rId18"/>
    <p:sldId id="420" r:id="rId19"/>
    <p:sldId id="421" r:id="rId20"/>
    <p:sldId id="399" r:id="rId21"/>
    <p:sldId id="370" r:id="rId22"/>
    <p:sldId id="373" r:id="rId23"/>
    <p:sldId id="371" r:id="rId24"/>
    <p:sldId id="376" r:id="rId25"/>
    <p:sldId id="375" r:id="rId26"/>
    <p:sldId id="377" r:id="rId27"/>
    <p:sldId id="385" r:id="rId28"/>
    <p:sldId id="416" r:id="rId29"/>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F0"/>
    <a:srgbClr val="0091EA"/>
    <a:srgbClr val="00B41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9" autoAdjust="0"/>
    <p:restoredTop sz="94660"/>
  </p:normalViewPr>
  <p:slideViewPr>
    <p:cSldViewPr>
      <p:cViewPr varScale="1">
        <p:scale>
          <a:sx n="107" d="100"/>
          <a:sy n="107" d="100"/>
        </p:scale>
        <p:origin x="898"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B6EA6E38-82B1-47BB-A812-313B295FEFF2}" type="datetimeFigureOut">
              <a:rPr lang="en-US" smtClean="0"/>
              <a:pPr/>
              <a:t>2/10/2015</a:t>
            </a:fld>
            <a:endParaRPr lang="en-US" dirty="0"/>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61089E94-532B-494D-AD7A-712B16D9F5AA}" type="slidenum">
              <a:rPr lang="en-US" smtClean="0"/>
              <a:pPr/>
              <a:t>‹#›</a:t>
            </a:fld>
            <a:endParaRPr lang="en-US" dirty="0"/>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2/10/2015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2/10/2015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2/10/2015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2/10/2015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en-US" sz="1400" dirty="0" smtClean="0">
              <a:solidFill>
                <a:schemeClr val="tx1"/>
              </a:solidFill>
              <a:latin typeface="Arial" charset="0"/>
              <a:ea typeface="굴림" pitchFamily="34" charset="-127"/>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09600"/>
            <a:ext cx="5867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25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304800" y="416004"/>
            <a:ext cx="8686800" cy="1569660"/>
          </a:xfrm>
          <a:prstGeom prst="rect">
            <a:avLst/>
          </a:prstGeom>
          <a:noFill/>
        </p:spPr>
        <p:txBody>
          <a:bodyPr wrap="square" rtlCol="0">
            <a:spAutoFit/>
          </a:bodyPr>
          <a:lstStyle/>
          <a:p>
            <a:pPr algn="ctr"/>
            <a:r>
              <a:rPr lang="en-US" sz="3200" b="1" kern="0" dirty="0" smtClean="0">
                <a:ea typeface="굴림" charset="-127"/>
                <a:cs typeface="Arial" pitchFamily="34" charset="0"/>
              </a:rPr>
              <a:t>Idea Concept  </a:t>
            </a:r>
            <a:r>
              <a:rPr lang="en-US" sz="3200" kern="0" dirty="0" smtClean="0">
                <a:ea typeface="굴림" charset="-127"/>
                <a:cs typeface="Arial" pitchFamily="34" charset="0"/>
              </a:rPr>
              <a:t>–</a:t>
            </a:r>
            <a:r>
              <a:rPr lang="en-US" sz="3600" dirty="0" smtClean="0">
                <a:cs typeface="Arial" pitchFamily="34" charset="0"/>
              </a:rPr>
              <a:t> </a:t>
            </a:r>
            <a:r>
              <a:rPr lang="en-US" sz="3000" dirty="0" smtClean="0">
                <a:cs typeface="Arial" pitchFamily="34" charset="0"/>
              </a:rPr>
              <a:t>Professional Memberships With A  Willingness </a:t>
            </a:r>
            <a:r>
              <a:rPr lang="en-US" sz="3000" dirty="0">
                <a:cs typeface="Arial" pitchFamily="34" charset="0"/>
              </a:rPr>
              <a:t>to </a:t>
            </a:r>
            <a:r>
              <a:rPr lang="en-US" sz="3000" dirty="0" smtClean="0">
                <a:cs typeface="Arial" pitchFamily="34" charset="0"/>
              </a:rPr>
              <a:t>Try New </a:t>
            </a:r>
            <a:r>
              <a:rPr lang="en-US" sz="3000" dirty="0">
                <a:cs typeface="Arial" pitchFamily="34" charset="0"/>
              </a:rPr>
              <a:t>M</a:t>
            </a:r>
            <a:r>
              <a:rPr lang="en-US" sz="3000" dirty="0" smtClean="0">
                <a:cs typeface="Arial" pitchFamily="34" charset="0"/>
              </a:rPr>
              <a:t>ethods and Stay Current In All Areas that Impact Education.  </a:t>
            </a:r>
            <a:endParaRPr lang="en-US" sz="3000" dirty="0">
              <a:cs typeface="Arial" pitchFamily="34" charset="0"/>
            </a:endParaRPr>
          </a:p>
        </p:txBody>
      </p:sp>
      <p:grpSp>
        <p:nvGrpSpPr>
          <p:cNvPr id="11" name="Group 10"/>
          <p:cNvGrpSpPr/>
          <p:nvPr/>
        </p:nvGrpSpPr>
        <p:grpSpPr>
          <a:xfrm>
            <a:off x="1815662" y="4876800"/>
            <a:ext cx="5867400" cy="1365028"/>
            <a:chOff x="1125525" y="4179437"/>
            <a:chExt cx="6740550" cy="1568164"/>
          </a:xfrm>
        </p:grpSpPr>
        <p:sp>
          <p:nvSpPr>
            <p:cNvPr id="6" name="Cube 5"/>
            <p:cNvSpPr/>
            <p:nvPr/>
          </p:nvSpPr>
          <p:spPr>
            <a:xfrm>
              <a:off x="1125525" y="4191000"/>
              <a:ext cx="1740714" cy="1556601"/>
            </a:xfrm>
            <a:prstGeom prst="cub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prstClr val="white"/>
                  </a:solidFill>
                </a:rPr>
                <a:t>I</a:t>
              </a:r>
            </a:p>
          </p:txBody>
        </p:sp>
        <p:sp>
          <p:nvSpPr>
            <p:cNvPr id="5" name="Cube 4"/>
            <p:cNvSpPr/>
            <p:nvPr/>
          </p:nvSpPr>
          <p:spPr>
            <a:xfrm>
              <a:off x="2778155" y="4179437"/>
              <a:ext cx="1740714" cy="1556601"/>
            </a:xfrm>
            <a:prstGeom prst="cub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prstClr val="white"/>
                  </a:solidFill>
                </a:rPr>
                <a:t>D</a:t>
              </a:r>
              <a:endParaRPr lang="en-US" sz="6000" b="1" dirty="0">
                <a:solidFill>
                  <a:prstClr val="white"/>
                </a:solidFill>
              </a:endParaRPr>
            </a:p>
          </p:txBody>
        </p:sp>
        <p:sp>
          <p:nvSpPr>
            <p:cNvPr id="4" name="Cube 3"/>
            <p:cNvSpPr/>
            <p:nvPr/>
          </p:nvSpPr>
          <p:spPr>
            <a:xfrm>
              <a:off x="4451758" y="4191000"/>
              <a:ext cx="1740714" cy="1556601"/>
            </a:xfrm>
            <a:prstGeom prst="cub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prstClr val="white"/>
                  </a:solidFill>
                </a:rPr>
                <a:t>E</a:t>
              </a:r>
              <a:endParaRPr lang="en-US" sz="6000" b="1" dirty="0">
                <a:solidFill>
                  <a:prstClr val="white"/>
                </a:solidFill>
              </a:endParaRPr>
            </a:p>
          </p:txBody>
        </p:sp>
        <p:sp>
          <p:nvSpPr>
            <p:cNvPr id="3" name="Cube 2"/>
            <p:cNvSpPr/>
            <p:nvPr/>
          </p:nvSpPr>
          <p:spPr>
            <a:xfrm>
              <a:off x="6125361" y="4179437"/>
              <a:ext cx="1740714" cy="1556601"/>
            </a:xfrm>
            <a:prstGeom prst="cub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prstClr val="white"/>
                  </a:solidFill>
                </a:rPr>
                <a:t>A</a:t>
              </a:r>
              <a:endParaRPr lang="en-US" sz="6000" b="1" dirty="0">
                <a:solidFill>
                  <a:prstClr val="white"/>
                </a:solidFill>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985664"/>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862" y="2026857"/>
            <a:ext cx="18287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251" y="1985664"/>
            <a:ext cx="14382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231" y="2026857"/>
            <a:ext cx="2013044" cy="107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38" y="3423939"/>
            <a:ext cx="511971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http://www.leadered.com/img/logo.png"/>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571145"/>
            <a:ext cx="2231390" cy="1012190"/>
          </a:xfrm>
          <a:prstGeom prst="rect">
            <a:avLst/>
          </a:prstGeom>
          <a:noFill/>
          <a:ln>
            <a:noFill/>
          </a:ln>
        </p:spPr>
      </p:pic>
    </p:spTree>
    <p:extLst>
      <p:ext uri="{BB962C8B-B14F-4D97-AF65-F5344CB8AC3E}">
        <p14:creationId xmlns:p14="http://schemas.microsoft.com/office/powerpoint/2010/main" val="2731455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81000"/>
            <a:ext cx="70104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909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124" y="685800"/>
            <a:ext cx="6400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461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762000"/>
            <a:ext cx="51339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235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467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31376"/>
            <a:ext cx="6629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248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jkrame\My Documents\Dropbox\Screenshots\Screenshot 2014-08-12 13.50.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7200"/>
            <a:ext cx="7467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18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Researching Colleges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453357"/>
            <a:ext cx="6034617" cy="4525963"/>
          </a:xfrm>
        </p:spPr>
      </p:pic>
    </p:spTree>
    <p:extLst>
      <p:ext uri="{BB962C8B-B14F-4D97-AF65-F5344CB8AC3E}">
        <p14:creationId xmlns:p14="http://schemas.microsoft.com/office/powerpoint/2010/main" val="368184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Language Development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442347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Class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600200"/>
            <a:ext cx="6034617" cy="4525963"/>
          </a:xfrm>
        </p:spPr>
      </p:pic>
    </p:spTree>
    <p:extLst>
      <p:ext uri="{BB962C8B-B14F-4D97-AF65-F5344CB8AC3E}">
        <p14:creationId xmlns:p14="http://schemas.microsoft.com/office/powerpoint/2010/main" val="2454080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Learning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232917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en-US" sz="1400" dirty="0" smtClean="0">
              <a:solidFill>
                <a:schemeClr val="tx1"/>
              </a:solidFill>
              <a:latin typeface="Arial" charset="0"/>
              <a:ea typeface="굴림" pitchFamily="34" charset="-127"/>
            </a:endParaRPr>
          </a:p>
        </p:txBody>
      </p:sp>
      <p:sp>
        <p:nvSpPr>
          <p:cNvPr id="2" name="Rectangle 1"/>
          <p:cNvSpPr/>
          <p:nvPr/>
        </p:nvSpPr>
        <p:spPr>
          <a:xfrm>
            <a:off x="533400" y="978932"/>
            <a:ext cx="8458200" cy="5078313"/>
          </a:xfrm>
          <a:prstGeom prst="rect">
            <a:avLst/>
          </a:prstGeom>
        </p:spPr>
        <p:txBody>
          <a:bodyPr wrap="square">
            <a:spAutoFit/>
          </a:bodyPr>
          <a:lstStyle/>
          <a:p>
            <a:r>
              <a:rPr lang="en-US" sz="2800" b="1" dirty="0">
                <a:solidFill>
                  <a:schemeClr val="accent6">
                    <a:lumMod val="50000"/>
                  </a:schemeClr>
                </a:solidFill>
              </a:rPr>
              <a:t>Pierson Vocational High School is a student centered option that supports and embraces the diverse needs of students by providing an alternative method of delivering instruction and monitoring academic success.  With our rigorous curriculum based on differentiated instruction and technology, intervention programs, extended learning opportunities, competency based learning, and safe school environment are characteristics of Alternative Education Programs. </a:t>
            </a:r>
            <a:endParaRPr lang="en-US" sz="2800" dirty="0">
              <a:solidFill>
                <a:schemeClr val="accent6">
                  <a:lumMod val="50000"/>
                </a:schemeClr>
              </a:solidFill>
            </a:endParaRPr>
          </a:p>
          <a:p>
            <a:r>
              <a:rPr lang="en-US" b="1" dirty="0">
                <a:solidFill>
                  <a:schemeClr val="accent6">
                    <a:lumMod val="50000"/>
                  </a:schemeClr>
                </a:solidFill>
              </a:rPr>
              <a:t> </a:t>
            </a:r>
            <a:endParaRPr lang="en-US" dirty="0">
              <a:solidFill>
                <a:schemeClr val="accent6">
                  <a:lumMod val="50000"/>
                </a:schemeClr>
              </a:solidFill>
            </a:endParaRPr>
          </a:p>
          <a:p>
            <a:r>
              <a:rPr lang="en-US" dirty="0"/>
              <a:t> </a:t>
            </a:r>
          </a:p>
          <a:p>
            <a:r>
              <a:rPr lang="en-US" dirty="0"/>
              <a:t> </a:t>
            </a:r>
          </a:p>
          <a:p>
            <a:r>
              <a:rPr lang="en-US" dirty="0"/>
              <a:t> </a:t>
            </a:r>
          </a:p>
        </p:txBody>
      </p:sp>
      <p:sp>
        <p:nvSpPr>
          <p:cNvPr id="3" name="TextBox 2"/>
          <p:cNvSpPr txBox="1"/>
          <p:nvPr/>
        </p:nvSpPr>
        <p:spPr>
          <a:xfrm>
            <a:off x="3505200" y="609600"/>
            <a:ext cx="1782924" cy="369332"/>
          </a:xfrm>
          <a:prstGeom prst="rect">
            <a:avLst/>
          </a:prstGeom>
          <a:noFill/>
        </p:spPr>
        <p:txBody>
          <a:bodyPr wrap="none" rtlCol="0">
            <a:spAutoFit/>
          </a:bodyPr>
          <a:lstStyle/>
          <a:p>
            <a:r>
              <a:rPr lang="en-US" dirty="0" smtClean="0">
                <a:solidFill>
                  <a:schemeClr val="accent6">
                    <a:lumMod val="50000"/>
                  </a:schemeClr>
                </a:solidFill>
              </a:rPr>
              <a:t>Vision Statement</a:t>
            </a:r>
            <a:endParaRPr 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609600"/>
            <a:ext cx="6705600" cy="5078313"/>
          </a:xfrm>
          <a:prstGeom prst="rect">
            <a:avLst/>
          </a:prstGeom>
          <a:solidFill>
            <a:schemeClr val="accent1">
              <a:lumMod val="40000"/>
              <a:lumOff val="60000"/>
            </a:schemeClr>
          </a:solidFill>
          <a:ln>
            <a:solidFill>
              <a:schemeClr val="tx2">
                <a:lumMod val="60000"/>
                <a:lumOff val="40000"/>
              </a:schemeClr>
            </a:solidFill>
          </a:ln>
        </p:spPr>
        <p:txBody>
          <a:bodyPr wrap="square">
            <a:spAutoFit/>
          </a:bodyPr>
          <a:lstStyle/>
          <a:p>
            <a:pPr marL="571500" indent="-571500" fontAlgn="auto">
              <a:spcBef>
                <a:spcPts val="0"/>
              </a:spcBef>
              <a:spcAft>
                <a:spcPts val="0"/>
              </a:spcAft>
              <a:buFont typeface="Wingdings" panose="05000000000000000000" pitchFamily="2" charset="2"/>
              <a:buChar char="q"/>
              <a:defRPr/>
            </a:pPr>
            <a:r>
              <a:rPr lang="en-US" sz="3600" dirty="0" smtClean="0"/>
              <a:t>98% Free and Reduced</a:t>
            </a:r>
          </a:p>
          <a:p>
            <a:pPr marL="571500" indent="-571500" fontAlgn="auto">
              <a:spcBef>
                <a:spcPts val="0"/>
              </a:spcBef>
              <a:spcAft>
                <a:spcPts val="0"/>
              </a:spcAft>
              <a:buFont typeface="Wingdings" panose="05000000000000000000" pitchFamily="2" charset="2"/>
              <a:buChar char="q"/>
              <a:defRPr/>
            </a:pPr>
            <a:r>
              <a:rPr lang="en-US" sz="3600" dirty="0" smtClean="0"/>
              <a:t>Junior Class</a:t>
            </a:r>
            <a:r>
              <a:rPr lang="en-US" sz="3600" dirty="0" smtClean="0">
                <a:latin typeface="+mn-lt"/>
                <a:cs typeface="+mn-cs"/>
              </a:rPr>
              <a:t> </a:t>
            </a:r>
            <a:r>
              <a:rPr lang="en-US" sz="3600" dirty="0" smtClean="0"/>
              <a:t>  43 Students</a:t>
            </a:r>
            <a:r>
              <a:rPr lang="en-US" sz="3600" dirty="0" smtClean="0">
                <a:latin typeface="+mn-lt"/>
                <a:cs typeface="+mn-cs"/>
              </a:rPr>
              <a:t> </a:t>
            </a:r>
          </a:p>
          <a:p>
            <a:pPr fontAlgn="auto">
              <a:spcBef>
                <a:spcPts val="0"/>
              </a:spcBef>
              <a:spcAft>
                <a:spcPts val="0"/>
              </a:spcAft>
              <a:defRPr/>
            </a:pPr>
            <a:r>
              <a:rPr lang="en-US" sz="3600" dirty="0" smtClean="0">
                <a:latin typeface="+mn-lt"/>
                <a:cs typeface="+mn-cs"/>
              </a:rPr>
              <a:t>	Freshman School Year </a:t>
            </a:r>
            <a:endParaRPr lang="en-US" sz="3600" dirty="0">
              <a:latin typeface="+mn-lt"/>
              <a:cs typeface="+mn-cs"/>
            </a:endParaRPr>
          </a:p>
          <a:p>
            <a:pPr fontAlgn="auto">
              <a:spcBef>
                <a:spcPts val="0"/>
              </a:spcBef>
              <a:spcAft>
                <a:spcPts val="0"/>
              </a:spcAft>
              <a:defRPr/>
            </a:pPr>
            <a:r>
              <a:rPr lang="en-US" sz="3600" dirty="0" smtClean="0">
                <a:latin typeface="+mn-lt"/>
                <a:cs typeface="+mn-cs"/>
              </a:rPr>
              <a:t>	Algebra </a:t>
            </a:r>
            <a:r>
              <a:rPr lang="en-US" sz="3600" dirty="0">
                <a:latin typeface="+mn-lt"/>
                <a:cs typeface="+mn-cs"/>
              </a:rPr>
              <a:t>1 Credit	</a:t>
            </a:r>
            <a:r>
              <a:rPr lang="en-US" sz="3600" dirty="0" smtClean="0">
                <a:latin typeface="+mn-lt"/>
                <a:cs typeface="+mn-cs"/>
              </a:rPr>
              <a:t>	</a:t>
            </a:r>
            <a:r>
              <a:rPr lang="en-US" sz="3600" dirty="0" smtClean="0"/>
              <a:t>25%</a:t>
            </a:r>
            <a:endParaRPr lang="en-US" sz="3600" dirty="0">
              <a:latin typeface="+mn-lt"/>
              <a:cs typeface="+mn-cs"/>
            </a:endParaRPr>
          </a:p>
          <a:p>
            <a:pPr fontAlgn="auto">
              <a:spcBef>
                <a:spcPts val="0"/>
              </a:spcBef>
              <a:spcAft>
                <a:spcPts val="0"/>
              </a:spcAft>
              <a:defRPr/>
            </a:pPr>
            <a:r>
              <a:rPr lang="en-US" sz="3600" dirty="0" smtClean="0"/>
              <a:t>	9</a:t>
            </a:r>
            <a:r>
              <a:rPr lang="en-US" sz="3600" baseline="30000" dirty="0" smtClean="0"/>
              <a:t>th</a:t>
            </a:r>
            <a:r>
              <a:rPr lang="en-US" sz="3600" dirty="0" smtClean="0"/>
              <a:t> Grade English</a:t>
            </a:r>
            <a:r>
              <a:rPr lang="en-US" sz="3600" dirty="0" smtClean="0">
                <a:latin typeface="+mn-lt"/>
                <a:cs typeface="+mn-cs"/>
              </a:rPr>
              <a:t> </a:t>
            </a:r>
            <a:r>
              <a:rPr lang="en-US" sz="3600" dirty="0">
                <a:latin typeface="+mn-lt"/>
                <a:cs typeface="+mn-cs"/>
              </a:rPr>
              <a:t>Credit	</a:t>
            </a:r>
            <a:r>
              <a:rPr lang="en-US" sz="3600" dirty="0" smtClean="0"/>
              <a:t>8%</a:t>
            </a:r>
          </a:p>
          <a:p>
            <a:pPr marL="571500" indent="-571500">
              <a:buFont typeface="Wingdings" panose="05000000000000000000" pitchFamily="2" charset="2"/>
              <a:buChar char="q"/>
            </a:pPr>
            <a:r>
              <a:rPr lang="en-US" sz="3600" dirty="0" smtClean="0"/>
              <a:t>Sophomores Class  42 Students </a:t>
            </a:r>
            <a:endParaRPr lang="en-US" sz="3600" dirty="0"/>
          </a:p>
          <a:p>
            <a:r>
              <a:rPr lang="en-US" sz="3600" dirty="0" smtClean="0"/>
              <a:t>	19 </a:t>
            </a:r>
            <a:r>
              <a:rPr lang="en-US" sz="3600" dirty="0"/>
              <a:t>Passed 8</a:t>
            </a:r>
            <a:r>
              <a:rPr lang="en-US" sz="3600" baseline="30000" dirty="0"/>
              <a:t>th</a:t>
            </a:r>
            <a:r>
              <a:rPr lang="en-US" sz="3600" dirty="0"/>
              <a:t> Reading  </a:t>
            </a:r>
            <a:endParaRPr lang="en-US" sz="3600" dirty="0" smtClean="0"/>
          </a:p>
          <a:p>
            <a:r>
              <a:rPr lang="en-US" sz="3600" dirty="0" smtClean="0"/>
              <a:t>	13 </a:t>
            </a:r>
            <a:r>
              <a:rPr lang="en-US" sz="3600" dirty="0"/>
              <a:t>Passed 8</a:t>
            </a:r>
            <a:r>
              <a:rPr lang="en-US" sz="3600" baseline="30000" dirty="0"/>
              <a:t>th</a:t>
            </a:r>
            <a:r>
              <a:rPr lang="en-US" sz="3600" dirty="0"/>
              <a:t> </a:t>
            </a:r>
            <a:r>
              <a:rPr lang="en-US" sz="3600" dirty="0" smtClean="0"/>
              <a:t>Math</a:t>
            </a:r>
          </a:p>
          <a:p>
            <a:endParaRPr lang="en-US" sz="3600" dirty="0"/>
          </a:p>
        </p:txBody>
      </p:sp>
    </p:spTree>
    <p:extLst>
      <p:ext uri="{BB962C8B-B14F-4D97-AF65-F5344CB8AC3E}">
        <p14:creationId xmlns:p14="http://schemas.microsoft.com/office/powerpoint/2010/main" val="2610814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1676400" y="685800"/>
            <a:ext cx="5410200" cy="41148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Pierson Vocational High School was  #52 out of 151 Alternative High Schools in Arizona in 2015 #39 in 2014. </a:t>
            </a:r>
            <a:endParaRPr lang="en-US" sz="3200" dirty="0"/>
          </a:p>
        </p:txBody>
      </p:sp>
    </p:spTree>
    <p:extLst>
      <p:ext uri="{BB962C8B-B14F-4D97-AF65-F5344CB8AC3E}">
        <p14:creationId xmlns:p14="http://schemas.microsoft.com/office/powerpoint/2010/main" val="3005018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2057400"/>
            <a:ext cx="4114800" cy="15541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effectLst/>
              <a:uLnTx/>
              <a:uFillTx/>
              <a:latin typeface="Arial" pitchFamily="34" charset="0"/>
              <a:ea typeface="+mj-ea"/>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54864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Point Scale 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586" y="377447"/>
            <a:ext cx="3276600" cy="267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99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2057400"/>
            <a:ext cx="4114800" cy="15541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effectLst/>
              <a:uLnTx/>
              <a:uFillTx/>
              <a:latin typeface="Arial" pitchFamily="34" charset="0"/>
              <a:ea typeface="+mj-ea"/>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1000"/>
            <a:ext cx="6553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82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2057400"/>
            <a:ext cx="4114800" cy="15541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effectLst/>
              <a:uLnTx/>
              <a:uFillTx/>
              <a:latin typeface="Arial" pitchFamily="34" charset="0"/>
              <a:ea typeface="+mj-ea"/>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33400"/>
            <a:ext cx="6096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275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2057400"/>
            <a:ext cx="4114800" cy="15541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effectLst/>
              <a:uLnTx/>
              <a:uFillTx/>
              <a:latin typeface="Arial" pitchFamily="34" charset="0"/>
              <a:ea typeface="+mj-ea"/>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63246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045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2057400"/>
            <a:ext cx="4114800" cy="15541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effectLst/>
              <a:uLnTx/>
              <a:uFillTx/>
              <a:latin typeface="Arial" pitchFamily="34" charset="0"/>
              <a:ea typeface="+mj-ea"/>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5715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153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628406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33600" y="533400"/>
            <a:ext cx="2966966" cy="646331"/>
          </a:xfrm>
          <a:prstGeom prst="rect">
            <a:avLst/>
          </a:prstGeom>
          <a:noFill/>
        </p:spPr>
        <p:txBody>
          <a:bodyPr wrap="none" rtlCol="0">
            <a:spAutoFit/>
          </a:bodyPr>
          <a:lstStyle/>
          <a:p>
            <a:r>
              <a:rPr lang="en-US" sz="3600" dirty="0" smtClean="0">
                <a:solidFill>
                  <a:schemeClr val="accent5">
                    <a:lumMod val="50000"/>
                  </a:schemeClr>
                </a:solidFill>
              </a:rPr>
              <a:t>Facebook Page</a:t>
            </a:r>
            <a:endParaRPr lang="en-US" sz="3600" dirty="0">
              <a:solidFill>
                <a:schemeClr val="accent5">
                  <a:lumMod val="50000"/>
                </a:schemeClr>
              </a:solidFill>
            </a:endParaRPr>
          </a:p>
        </p:txBody>
      </p:sp>
    </p:spTree>
    <p:extLst>
      <p:ext uri="{BB962C8B-B14F-4D97-AF65-F5344CB8AC3E}">
        <p14:creationId xmlns:p14="http://schemas.microsoft.com/office/powerpoint/2010/main" val="736826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b.xx.fbcdn.net/hphotos-xfp1/v/l/t1.0-9/10389479_1432686770337821_2461303796585060270_n.jpg?oh=ed184d0bb0da17d9ee3d5bc3095c257a&amp;oe=5558AA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1371" y="1918492"/>
            <a:ext cx="8861258" cy="1384995"/>
          </a:xfrm>
          <a:prstGeom prst="rect">
            <a:avLst/>
          </a:prstGeom>
        </p:spPr>
        <p:txBody>
          <a:bodyPr wrap="square">
            <a:spAutoFit/>
          </a:bodyPr>
          <a:lstStyle/>
          <a:p>
            <a:r>
              <a:rPr lang="en-US" sz="2100" b="1" dirty="0">
                <a:solidFill>
                  <a:schemeClr val="bg1"/>
                </a:solidFill>
              </a:rPr>
              <a:t>“You have a very special school. You need to let the community know.”</a:t>
            </a:r>
          </a:p>
          <a:p>
            <a:r>
              <a:rPr lang="en-US" sz="2100" b="1" dirty="0">
                <a:solidFill>
                  <a:schemeClr val="bg1"/>
                </a:solidFill>
              </a:rPr>
              <a:t>In the Class of 2014 , ½ have enrolled in college - largely due to the efforts of the scholarship program afforded to them by the Mexican Consulate,</a:t>
            </a:r>
          </a:p>
          <a:p>
            <a:r>
              <a:rPr lang="en-US" sz="2100" b="1" dirty="0">
                <a:solidFill>
                  <a:schemeClr val="bg1"/>
                </a:solidFill>
              </a:rPr>
              <a:t>S.C. Attorney’s Office and the Shipley Family Trust.</a:t>
            </a:r>
          </a:p>
        </p:txBody>
      </p:sp>
    </p:spTree>
    <p:extLst>
      <p:ext uri="{BB962C8B-B14F-4D97-AF65-F5344CB8AC3E}">
        <p14:creationId xmlns:p14="http://schemas.microsoft.com/office/powerpoint/2010/main" val="3797787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295400" y="349104"/>
            <a:ext cx="6781800" cy="1077218"/>
          </a:xfrm>
          <a:prstGeom prst="rect">
            <a:avLst/>
          </a:prstGeom>
          <a:noFill/>
        </p:spPr>
        <p:txBody>
          <a:bodyPr wrap="square" rtlCol="0">
            <a:spAutoFit/>
          </a:bodyPr>
          <a:lstStyle/>
          <a:p>
            <a:pPr lvl="0" algn="ctr"/>
            <a:r>
              <a:rPr lang="en-US" sz="3200" b="1" kern="0" dirty="0" smtClean="0"/>
              <a:t>Alternative High School 2014 Requirements 70% of Students:</a:t>
            </a:r>
            <a:endParaRPr kumimoji="0" lang="en-US" sz="3000" b="0" i="0" u="none" strike="noStrike" kern="0" cap="none" spc="0" normalizeH="0" baseline="0" noProof="0" dirty="0">
              <a:ln>
                <a:noFill/>
              </a:ln>
              <a:effectLst/>
              <a:uLnTx/>
              <a:uFillTx/>
              <a:latin typeface="Arial" pitchFamily="34" charset="0"/>
              <a:cs typeface="Arial" pitchFamily="34" charset="0"/>
            </a:endParaRPr>
          </a:p>
        </p:txBody>
      </p:sp>
      <p:sp>
        <p:nvSpPr>
          <p:cNvPr id="38" name="Rectangle 37"/>
          <p:cNvSpPr/>
          <p:nvPr/>
        </p:nvSpPr>
        <p:spPr>
          <a:xfrm>
            <a:off x="1095547" y="2651589"/>
            <a:ext cx="7942876" cy="689951"/>
          </a:xfrm>
          <a:prstGeom prst="rect">
            <a:avLst/>
          </a:prstGeom>
          <a:solidFill>
            <a:sysClr val="window" lastClr="FFFFFF">
              <a:lumMod val="85000"/>
            </a:sysClr>
          </a:solidFill>
          <a:ln w="254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39" name="Rectangle 38"/>
          <p:cNvSpPr/>
          <p:nvPr/>
        </p:nvSpPr>
        <p:spPr>
          <a:xfrm>
            <a:off x="152400" y="2633654"/>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2</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0" name="Rectangle 39"/>
          <p:cNvSpPr/>
          <p:nvPr/>
        </p:nvSpPr>
        <p:spPr>
          <a:xfrm>
            <a:off x="1141319" y="3796336"/>
            <a:ext cx="7958642" cy="1065680"/>
          </a:xfrm>
          <a:prstGeom prst="rect">
            <a:avLst/>
          </a:prstGeom>
          <a:solidFill>
            <a:sysClr val="window" lastClr="FFFFFF">
              <a:lumMod val="85000"/>
            </a:sysClr>
          </a:solidFill>
          <a:ln w="254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41" name="Rectangle 40"/>
          <p:cNvSpPr/>
          <p:nvPr/>
        </p:nvSpPr>
        <p:spPr>
          <a:xfrm>
            <a:off x="181303" y="3924441"/>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3</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2" name="Rectangle 41"/>
          <p:cNvSpPr/>
          <p:nvPr/>
        </p:nvSpPr>
        <p:spPr>
          <a:xfrm>
            <a:off x="1095547" y="5312700"/>
            <a:ext cx="7958641" cy="1142999"/>
          </a:xfrm>
          <a:prstGeom prst="rect">
            <a:avLst/>
          </a:prstGeom>
          <a:solidFill>
            <a:sysClr val="window" lastClr="FFFFFF">
              <a:lumMod val="85000"/>
            </a:sysClr>
          </a:solidFill>
          <a:ln w="254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43" name="Rectangle 42"/>
          <p:cNvSpPr/>
          <p:nvPr/>
        </p:nvSpPr>
        <p:spPr>
          <a:xfrm>
            <a:off x="152400" y="5575130"/>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4</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20" name="Rectangle 19"/>
          <p:cNvSpPr/>
          <p:nvPr/>
        </p:nvSpPr>
        <p:spPr>
          <a:xfrm>
            <a:off x="1141319" y="1452732"/>
            <a:ext cx="8018025" cy="707886"/>
          </a:xfrm>
          <a:prstGeom prst="rect">
            <a:avLst/>
          </a:prstGeom>
          <a:solidFill>
            <a:sysClr val="window" lastClr="FFFFFF">
              <a:lumMod val="85000"/>
            </a:sysClr>
          </a:solidFill>
          <a:ln w="254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23" name="TextBox 22"/>
          <p:cNvSpPr txBox="1"/>
          <p:nvPr/>
        </p:nvSpPr>
        <p:spPr>
          <a:xfrm>
            <a:off x="1141319" y="1440146"/>
            <a:ext cx="6173881" cy="707886"/>
          </a:xfrm>
          <a:prstGeom prst="rect">
            <a:avLst/>
          </a:prstGeom>
          <a:noFill/>
        </p:spPr>
        <p:txBody>
          <a:bodyPr wrap="square" rtlCol="0">
            <a:spAutoFit/>
          </a:bodyPr>
          <a:lstStyle/>
          <a:p>
            <a:r>
              <a:rPr lang="en-US" sz="2000" dirty="0">
                <a:latin typeface="Arial" pitchFamily="34" charset="0"/>
                <a:cs typeface="Arial" pitchFamily="34" charset="0"/>
              </a:rPr>
              <a:t>Students who have a documented history of disruptive behavior issues.</a:t>
            </a:r>
          </a:p>
        </p:txBody>
      </p:sp>
      <p:sp>
        <p:nvSpPr>
          <p:cNvPr id="32" name="Rectangle 31"/>
          <p:cNvSpPr/>
          <p:nvPr/>
        </p:nvSpPr>
        <p:spPr>
          <a:xfrm>
            <a:off x="152400" y="1431577"/>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1</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33" name="TextBox 32"/>
          <p:cNvSpPr txBox="1"/>
          <p:nvPr/>
        </p:nvSpPr>
        <p:spPr>
          <a:xfrm>
            <a:off x="1128181" y="2633654"/>
            <a:ext cx="6398260" cy="707886"/>
          </a:xfrm>
          <a:prstGeom prst="rect">
            <a:avLst/>
          </a:prstGeom>
          <a:noFill/>
        </p:spPr>
        <p:txBody>
          <a:bodyPr wrap="square" rtlCol="0">
            <a:spAutoFit/>
          </a:bodyPr>
          <a:lstStyle/>
          <a:p>
            <a:r>
              <a:rPr lang="en-US" sz="2000" dirty="0">
                <a:latin typeface="Arial" pitchFamily="34" charset="0"/>
                <a:cs typeface="Arial" pitchFamily="34" charset="0"/>
              </a:rPr>
              <a:t>Students who have dropped out of school and are now returning.</a:t>
            </a:r>
          </a:p>
        </p:txBody>
      </p:sp>
      <p:sp>
        <p:nvSpPr>
          <p:cNvPr id="35" name="TextBox 34"/>
          <p:cNvSpPr txBox="1"/>
          <p:nvPr/>
        </p:nvSpPr>
        <p:spPr>
          <a:xfrm>
            <a:off x="1128181" y="5312700"/>
            <a:ext cx="7774080" cy="1015663"/>
          </a:xfrm>
          <a:prstGeom prst="rect">
            <a:avLst/>
          </a:prstGeom>
          <a:noFill/>
        </p:spPr>
        <p:txBody>
          <a:bodyPr wrap="square" rtlCol="0">
            <a:spAutoFit/>
          </a:bodyPr>
          <a:lstStyle/>
          <a:p>
            <a:r>
              <a:rPr lang="en-US" sz="2000" dirty="0">
                <a:latin typeface="Arial" pitchFamily="34" charset="0"/>
                <a:cs typeface="Arial" pitchFamily="34" charset="0"/>
              </a:rPr>
              <a:t>Students who are primary caregivers or are financially responsible for dependents and, therefore, may require a flexible school schedule.</a:t>
            </a:r>
          </a:p>
        </p:txBody>
      </p:sp>
      <p:sp>
        <p:nvSpPr>
          <p:cNvPr id="46" name="TextBox 45"/>
          <p:cNvSpPr txBox="1"/>
          <p:nvPr/>
        </p:nvSpPr>
        <p:spPr>
          <a:xfrm>
            <a:off x="1128182" y="3745615"/>
            <a:ext cx="7711018" cy="1015663"/>
          </a:xfrm>
          <a:prstGeom prst="rect">
            <a:avLst/>
          </a:prstGeom>
          <a:noFill/>
        </p:spPr>
        <p:txBody>
          <a:bodyPr wrap="square" rtlCol="0">
            <a:spAutoFit/>
          </a:bodyPr>
          <a:lstStyle/>
          <a:p>
            <a:r>
              <a:rPr lang="en-US" sz="2000" dirty="0">
                <a:latin typeface="Arial" pitchFamily="34" charset="0"/>
                <a:cs typeface="Arial" pitchFamily="34" charset="0"/>
              </a:rPr>
              <a:t>Students in poor academic standing as demonstrated by being at least one year behind on grade level performance or academic </a:t>
            </a:r>
            <a:r>
              <a:rPr lang="en-US" sz="2000" dirty="0" smtClean="0">
                <a:latin typeface="Arial" pitchFamily="34" charset="0"/>
                <a:cs typeface="Arial" pitchFamily="34" charset="0"/>
              </a:rPr>
              <a:t>credits</a:t>
            </a:r>
            <a:r>
              <a:rPr lang="en-US" sz="2000" dirty="0">
                <a:latin typeface="Arial" pitchFamily="34" charset="0"/>
                <a:cs typeface="Arial" pitchFamily="34" charset="0"/>
              </a:rPr>
              <a:t>.</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1447800"/>
            <a:ext cx="4572000" cy="5078313"/>
          </a:xfrm>
          <a:prstGeom prst="rect">
            <a:avLst/>
          </a:prstGeom>
        </p:spPr>
        <p:txBody>
          <a:bodyPr>
            <a:spAutoFit/>
          </a:bodyPr>
          <a:lstStyle/>
          <a:p>
            <a:r>
              <a:rPr lang="en-US" dirty="0"/>
              <a:t>January 23, 2015</a:t>
            </a:r>
          </a:p>
          <a:p>
            <a:r>
              <a:rPr lang="en-US" dirty="0"/>
              <a:t>Congratulations on your accreditation status! </a:t>
            </a:r>
            <a:r>
              <a:rPr lang="en-US" dirty="0" smtClean="0"/>
              <a:t>AdvancEd/NCA </a:t>
            </a:r>
            <a:r>
              <a:rPr lang="en-US" dirty="0"/>
              <a:t>CASI’s Commission met on January 22nd and officially accepted the Arizona schools and districts we had forwarded for accreditation. You have been or soon will be notified with an invitation from our corporate office to access your results in ASSISTTM.</a:t>
            </a:r>
          </a:p>
          <a:p>
            <a:endParaRPr lang="en-US" dirty="0"/>
          </a:p>
          <a:p>
            <a:r>
              <a:rPr lang="en-US" dirty="0"/>
              <a:t>Again, congratulations and we thank you for your leadership in continuing to improve the educational landscape for the students of Arizona.</a:t>
            </a:r>
          </a:p>
          <a:p>
            <a:r>
              <a:rPr lang="en-US" dirty="0"/>
              <a:t>Respectfully,</a:t>
            </a:r>
          </a:p>
          <a:p>
            <a:r>
              <a:rPr lang="en-US" dirty="0"/>
              <a:t> </a:t>
            </a:r>
          </a:p>
          <a:p>
            <a:r>
              <a:rPr lang="en-US" dirty="0"/>
              <a:t>Connie Harris, Ed.D.,</a:t>
            </a:r>
          </a:p>
          <a:p>
            <a:r>
              <a:rPr lang="en-US" dirty="0"/>
              <a:t>Director, AdvancED Arizona Office</a:t>
            </a:r>
          </a:p>
        </p:txBody>
      </p:sp>
      <p:pic>
        <p:nvPicPr>
          <p:cNvPr id="5" name="Picture 4"/>
          <p:cNvPicPr>
            <a:picLocks noChangeAspect="1"/>
          </p:cNvPicPr>
          <p:nvPr/>
        </p:nvPicPr>
        <p:blipFill>
          <a:blip r:embed="rId2"/>
          <a:stretch>
            <a:fillRect/>
          </a:stretch>
        </p:blipFill>
        <p:spPr>
          <a:xfrm>
            <a:off x="1295400" y="152400"/>
            <a:ext cx="6087979" cy="1192337"/>
          </a:xfrm>
          <a:prstGeom prst="rect">
            <a:avLst/>
          </a:prstGeom>
        </p:spPr>
      </p:pic>
    </p:spTree>
    <p:extLst>
      <p:ext uri="{BB962C8B-B14F-4D97-AF65-F5344CB8AC3E}">
        <p14:creationId xmlns:p14="http://schemas.microsoft.com/office/powerpoint/2010/main" val="858774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637" y="685800"/>
            <a:ext cx="8229600" cy="4525963"/>
          </a:xfrm>
        </p:spPr>
        <p:txBody>
          <a:bodyPr>
            <a:normAutofit fontScale="92500" lnSpcReduction="10000"/>
          </a:bodyPr>
          <a:lstStyle/>
          <a:p>
            <a:r>
              <a:rPr lang="en-US" dirty="0"/>
              <a:t>“Pierson is a very special place, students feel supported and cared about, parents interviewed confirmed the team’s perceptions of the school.”</a:t>
            </a:r>
          </a:p>
          <a:p>
            <a:r>
              <a:rPr lang="en-US" dirty="0"/>
              <a:t>“The overall attention given by teachers to the needs of the students, watching teachers work with a wide variety of individual needs while teaching 2 or 3 subjects, brings great respect for the hard work the school and staff are doing.” </a:t>
            </a:r>
          </a:p>
          <a:p>
            <a:r>
              <a:rPr lang="en-US" dirty="0"/>
              <a:t>“A major challenge for the school is to provide for the wide variety of needs with so few teachers.”</a:t>
            </a:r>
          </a:p>
          <a:p>
            <a:endParaRPr lang="en-US" dirty="0"/>
          </a:p>
        </p:txBody>
      </p:sp>
    </p:spTree>
    <p:extLst>
      <p:ext uri="{BB962C8B-B14F-4D97-AF65-F5344CB8AC3E}">
        <p14:creationId xmlns:p14="http://schemas.microsoft.com/office/powerpoint/2010/main" val="3644918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0003.jpg"/>
          <p:cNvPicPr/>
          <p:nvPr/>
        </p:nvPicPr>
        <p:blipFill>
          <a:blip r:embed="rId2">
            <a:extLst>
              <a:ext uri="{28A0092B-C50C-407E-A947-70E740481C1C}">
                <a14:useLocalDpi xmlns:a14="http://schemas.microsoft.com/office/drawing/2010/main" val="0"/>
              </a:ext>
            </a:extLst>
          </a:blip>
          <a:srcRect/>
          <a:stretch>
            <a:fillRect/>
          </a:stretch>
        </p:blipFill>
        <p:spPr bwMode="auto">
          <a:xfrm>
            <a:off x="7145" y="838200"/>
            <a:ext cx="9143999" cy="5143500"/>
          </a:xfrm>
          <a:prstGeom prst="rect">
            <a:avLst/>
          </a:prstGeom>
          <a:noFill/>
          <a:ln>
            <a:noFill/>
          </a:ln>
        </p:spPr>
      </p:pic>
      <p:sp>
        <p:nvSpPr>
          <p:cNvPr id="3" name="TextBox 2"/>
          <p:cNvSpPr txBox="1"/>
          <p:nvPr/>
        </p:nvSpPr>
        <p:spPr>
          <a:xfrm>
            <a:off x="2183732" y="4617118"/>
            <a:ext cx="6466975" cy="1107996"/>
          </a:xfrm>
          <a:prstGeom prst="rect">
            <a:avLst/>
          </a:prstGeom>
          <a:noFill/>
        </p:spPr>
        <p:txBody>
          <a:bodyPr wrap="square" rtlCol="0">
            <a:spAutoFit/>
          </a:bodyPr>
          <a:lstStyle/>
          <a:p>
            <a:r>
              <a:rPr lang="en-US" sz="3300" dirty="0">
                <a:solidFill>
                  <a:schemeClr val="bg1"/>
                </a:solidFill>
              </a:rPr>
              <a:t>Supportive Learning</a:t>
            </a:r>
          </a:p>
          <a:p>
            <a:r>
              <a:rPr lang="en-US" sz="3300" dirty="0">
                <a:solidFill>
                  <a:schemeClr val="bg1"/>
                </a:solidFill>
              </a:rPr>
              <a:t>Active Learning Environment</a:t>
            </a:r>
          </a:p>
        </p:txBody>
      </p:sp>
    </p:spTree>
    <p:extLst>
      <p:ext uri="{BB962C8B-B14F-4D97-AF65-F5344CB8AC3E}">
        <p14:creationId xmlns:p14="http://schemas.microsoft.com/office/powerpoint/2010/main" val="2004524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7" y="0"/>
            <a:ext cx="8229600" cy="1143000"/>
          </a:xfrm>
        </p:spPr>
        <p:txBody>
          <a:bodyPr/>
          <a:lstStyle/>
          <a:p>
            <a:r>
              <a:rPr lang="en-US" dirty="0" smtClean="0"/>
              <a:t>Blended Learning/Differentiation</a:t>
            </a:r>
            <a:endParaRPr lang="en-US" dirty="0"/>
          </a:p>
        </p:txBody>
      </p:sp>
      <p:sp>
        <p:nvSpPr>
          <p:cNvPr id="3" name="Content Placeholder 2"/>
          <p:cNvSpPr>
            <a:spLocks noGrp="1"/>
          </p:cNvSpPr>
          <p:nvPr>
            <p:ph idx="1"/>
          </p:nvPr>
        </p:nvSpPr>
        <p:spPr>
          <a:xfrm>
            <a:off x="76200" y="838200"/>
            <a:ext cx="9067800" cy="4525963"/>
          </a:xfrm>
        </p:spPr>
        <p:txBody>
          <a:bodyPr>
            <a:normAutofit/>
          </a:bodyPr>
          <a:lstStyle/>
          <a:p>
            <a:pPr marL="0" indent="0">
              <a:buNone/>
            </a:pPr>
            <a:r>
              <a:rPr lang="en-US" b="1" dirty="0"/>
              <a:t>A</a:t>
            </a:r>
            <a:r>
              <a:rPr lang="en-US" b="1" dirty="0" smtClean="0"/>
              <a:t> </a:t>
            </a:r>
            <a:r>
              <a:rPr lang="en-US" b="1" dirty="0"/>
              <a:t>way of teaching; i</a:t>
            </a:r>
            <a:r>
              <a:rPr lang="en-US" b="1" dirty="0" smtClean="0"/>
              <a:t>t </a:t>
            </a:r>
            <a:r>
              <a:rPr lang="en-US" b="1" dirty="0"/>
              <a:t>asks teachers to know their students well so they can provide each one with experiences and tasks that will improve </a:t>
            </a:r>
            <a:r>
              <a:rPr lang="en-US" b="1" dirty="0" smtClean="0"/>
              <a:t>learning</a:t>
            </a:r>
            <a:endParaRPr lang="en-US" b="1" dirty="0"/>
          </a:p>
          <a:p>
            <a:pPr marL="0" indent="0">
              <a:buNone/>
            </a:pPr>
            <a:r>
              <a:rPr lang="en-US" b="1" dirty="0" smtClean="0"/>
              <a:t>Understand </a:t>
            </a:r>
            <a:r>
              <a:rPr lang="en-US" b="1" dirty="0"/>
              <a:t>the differences and similarities among students and use this information to plan </a:t>
            </a:r>
            <a:r>
              <a:rPr lang="en-US" b="1" dirty="0" smtClean="0"/>
              <a:t>instruction, with project based learning, technology, textbooks, workbooks or whatever tool that will be productive.  </a:t>
            </a:r>
            <a:endParaRPr lang="en-US" b="1" dirty="0"/>
          </a:p>
        </p:txBody>
      </p:sp>
      <p:sp>
        <p:nvSpPr>
          <p:cNvPr id="5" name="Smiley Face 4"/>
          <p:cNvSpPr/>
          <p:nvPr/>
        </p:nvSpPr>
        <p:spPr>
          <a:xfrm>
            <a:off x="4038600" y="487680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6253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2481"/>
            <a:ext cx="8229600" cy="1143000"/>
          </a:xfrm>
        </p:spPr>
        <p:txBody>
          <a:bodyPr/>
          <a:lstStyle/>
          <a:p>
            <a:r>
              <a:rPr lang="en-US" dirty="0" smtClean="0"/>
              <a:t>Competency Based Learning</a:t>
            </a:r>
            <a:endParaRPr lang="en-US" dirty="0"/>
          </a:p>
        </p:txBody>
      </p:sp>
      <p:sp>
        <p:nvSpPr>
          <p:cNvPr id="3" name="Content Placeholder 2"/>
          <p:cNvSpPr>
            <a:spLocks noGrp="1"/>
          </p:cNvSpPr>
          <p:nvPr>
            <p:ph idx="1"/>
          </p:nvPr>
        </p:nvSpPr>
        <p:spPr>
          <a:xfrm>
            <a:off x="533400" y="1981200"/>
            <a:ext cx="8229600" cy="4525963"/>
          </a:xfrm>
        </p:spPr>
        <p:txBody>
          <a:bodyPr/>
          <a:lstStyle/>
          <a:p>
            <a:r>
              <a:rPr lang="en-US" dirty="0"/>
              <a:t>Allow </a:t>
            </a:r>
            <a:r>
              <a:rPr lang="en-US" dirty="0" smtClean="0"/>
              <a:t> high schools </a:t>
            </a:r>
            <a:r>
              <a:rPr lang="en-US" dirty="0"/>
              <a:t>to get </a:t>
            </a:r>
            <a:r>
              <a:rPr lang="en-US" dirty="0" smtClean="0"/>
              <a:t>student </a:t>
            </a:r>
            <a:r>
              <a:rPr lang="en-US" dirty="0"/>
              <a:t>funding by creating programs that directly measure learning, not time. Students can move at their own pace. The school certifies — measures — what they know and are able to do.</a:t>
            </a:r>
          </a:p>
        </p:txBody>
      </p:sp>
    </p:spTree>
    <p:extLst>
      <p:ext uri="{BB962C8B-B14F-4D97-AF65-F5344CB8AC3E}">
        <p14:creationId xmlns:p14="http://schemas.microsoft.com/office/powerpoint/2010/main" val="269607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30621"/>
            <a:ext cx="63246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641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Другая 0">
      <a:dk1>
        <a:srgbClr val="262626"/>
      </a:dk1>
      <a:lt1>
        <a:srgbClr val="FFFFFF"/>
      </a:lt1>
      <a:dk2>
        <a:srgbClr val="4E4E4E"/>
      </a:dk2>
      <a:lt2>
        <a:srgbClr val="FFFFFF"/>
      </a:lt2>
      <a:accent1>
        <a:srgbClr val="3CEC83"/>
      </a:accent1>
      <a:accent2>
        <a:srgbClr val="28A82B"/>
      </a:accent2>
      <a:accent3>
        <a:srgbClr val="CE9256"/>
      </a:accent3>
      <a:accent4>
        <a:srgbClr val="524940"/>
      </a:accent4>
      <a:accent5>
        <a:srgbClr val="3CEC83"/>
      </a:accent5>
      <a:accent6>
        <a:srgbClr val="28A82B"/>
      </a:accent6>
      <a:hlink>
        <a:srgbClr val="524940"/>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2830</TotalTime>
  <Words>565</Words>
  <Application>Microsoft Office PowerPoint</Application>
  <PresentationFormat>On-screen Show (4:3)</PresentationFormat>
  <Paragraphs>59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굴림</vt:lpstr>
      <vt:lpstr>Arial</vt:lpstr>
      <vt:lpstr>Calibri</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Blended Learning/Differentiation</vt:lpstr>
      <vt:lpstr>Competency Based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Researching Colleges</vt:lpstr>
      <vt:lpstr>English Language Development</vt:lpstr>
      <vt:lpstr>English Class</vt:lpstr>
      <vt:lpstr>Traditional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Joel Kramer</cp:lastModifiedBy>
  <cp:revision>301</cp:revision>
  <cp:lastPrinted>2014-08-14T18:37:49Z</cp:lastPrinted>
  <dcterms:created xsi:type="dcterms:W3CDTF">2012-04-26T17:06:14Z</dcterms:created>
  <dcterms:modified xsi:type="dcterms:W3CDTF">2015-02-11T00:14:58Z</dcterms:modified>
</cp:coreProperties>
</file>